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43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27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878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88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2104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83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0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47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9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45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50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76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1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0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3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16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2DE4-B668-4874-BFB7-D214035545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56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3" y="1224958"/>
            <a:ext cx="7766936" cy="1646302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 Networks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195" y="3136392"/>
            <a:ext cx="7766936" cy="2532887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By </a:t>
            </a:r>
            <a:r>
              <a:rPr lang="en-GB" sz="4000" b="1" dirty="0" err="1" smtClean="0">
                <a:solidFill>
                  <a:schemeClr val="tx1"/>
                </a:solidFill>
              </a:rPr>
              <a:t>Sadiq</a:t>
            </a:r>
            <a:r>
              <a:rPr lang="en-GB" sz="4000" b="1" dirty="0" smtClean="0">
                <a:solidFill>
                  <a:schemeClr val="tx1"/>
                </a:solidFill>
              </a:rPr>
              <a:t> Shah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Lecture 5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(Chapter 2)</a:t>
            </a:r>
          </a:p>
          <a:p>
            <a:pPr algn="ctr"/>
            <a:endParaRPr lang="en-GB" sz="54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GB" sz="5400" b="1" u="sng" dirty="0" smtClean="0">
                <a:solidFill>
                  <a:schemeClr val="accent5">
                    <a:lumMod val="50000"/>
                  </a:schemeClr>
                </a:solidFill>
              </a:rPr>
              <a:t>FATA University</a:t>
            </a:r>
            <a:endParaRPr lang="en-GB" sz="54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548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Protocols of App layer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The Hypertext Transfer Protocol (HTTP) is a vehicle for accessing the </a:t>
            </a:r>
            <a:r>
              <a:rPr lang="en-GB" sz="2000" dirty="0" smtClean="0"/>
              <a:t>World Wide </a:t>
            </a:r>
            <a:r>
              <a:rPr lang="en-GB" sz="2000" dirty="0"/>
              <a:t>Web (WWW). </a:t>
            </a:r>
            <a:endParaRPr lang="en-GB" sz="2000" dirty="0" smtClean="0"/>
          </a:p>
          <a:p>
            <a:r>
              <a:rPr lang="en-GB" sz="2000" dirty="0" smtClean="0"/>
              <a:t>The </a:t>
            </a:r>
            <a:r>
              <a:rPr lang="en-GB" sz="2000" dirty="0"/>
              <a:t>Simple Mail Transfer Protocol (SMTP) is the main </a:t>
            </a:r>
            <a:r>
              <a:rPr lang="en-GB" sz="2000" dirty="0" smtClean="0"/>
              <a:t>protocol used </a:t>
            </a:r>
            <a:r>
              <a:rPr lang="en-GB" sz="2000" dirty="0"/>
              <a:t>in electronic mail (e-mail) service. </a:t>
            </a:r>
            <a:endParaRPr lang="en-GB" sz="2000" dirty="0" smtClean="0"/>
          </a:p>
          <a:p>
            <a:r>
              <a:rPr lang="en-GB" sz="2000" dirty="0" smtClean="0"/>
              <a:t>The </a:t>
            </a:r>
            <a:r>
              <a:rPr lang="en-GB" sz="2000" dirty="0"/>
              <a:t>File Transfer Protocol (FTP) is used </a:t>
            </a:r>
            <a:r>
              <a:rPr lang="en-GB" sz="2000" dirty="0" smtClean="0"/>
              <a:t>for transferring </a:t>
            </a:r>
            <a:r>
              <a:rPr lang="en-GB" sz="2000" dirty="0"/>
              <a:t>files from one host to another. </a:t>
            </a:r>
            <a:endParaRPr lang="en-GB" sz="2000" dirty="0" smtClean="0"/>
          </a:p>
          <a:p>
            <a:r>
              <a:rPr lang="en-GB" sz="2000" dirty="0" smtClean="0"/>
              <a:t>The </a:t>
            </a:r>
            <a:r>
              <a:rPr lang="en-GB" sz="2000" dirty="0"/>
              <a:t>Terminal Network (TELNET) </a:t>
            </a:r>
            <a:r>
              <a:rPr lang="en-GB" sz="2000" dirty="0" smtClean="0"/>
              <a:t>and Secure </a:t>
            </a:r>
            <a:r>
              <a:rPr lang="en-GB" sz="2000" dirty="0"/>
              <a:t>Shell (SSH) are used for accessing a site remotely. </a:t>
            </a:r>
            <a:endParaRPr lang="en-GB" sz="2000" dirty="0" smtClean="0"/>
          </a:p>
          <a:p>
            <a:r>
              <a:rPr lang="en-GB" sz="2000" dirty="0" smtClean="0"/>
              <a:t>The </a:t>
            </a:r>
            <a:r>
              <a:rPr lang="en-GB" sz="2000" dirty="0"/>
              <a:t>Simple Network </a:t>
            </a:r>
            <a:r>
              <a:rPr lang="en-GB" sz="2000" dirty="0" smtClean="0"/>
              <a:t>Management Protocol </a:t>
            </a:r>
            <a:r>
              <a:rPr lang="en-GB" sz="2000" dirty="0"/>
              <a:t>(SNMP) is used by an administrator to manage the Internet at </a:t>
            </a:r>
            <a:r>
              <a:rPr lang="en-GB" sz="2000" dirty="0" smtClean="0"/>
              <a:t>global and </a:t>
            </a:r>
            <a:r>
              <a:rPr lang="en-GB" sz="2000" dirty="0"/>
              <a:t>local levels. </a:t>
            </a:r>
          </a:p>
        </p:txBody>
      </p:sp>
    </p:spTree>
    <p:extLst>
      <p:ext uri="{BB962C8B-B14F-4D97-AF65-F5344CB8AC3E}">
        <p14:creationId xmlns:p14="http://schemas.microsoft.com/office/powerpoint/2010/main" val="1891038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Encapsulation and </a:t>
            </a:r>
            <a:r>
              <a:rPr lang="en-GB" dirty="0" err="1"/>
              <a:t>Decapsulation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497" y="1508760"/>
            <a:ext cx="9216585" cy="526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368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Encapsulation at the Source Host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At </a:t>
            </a:r>
            <a:r>
              <a:rPr lang="en-GB" sz="2400" dirty="0"/>
              <a:t>the source, we have only encapsulation.</a:t>
            </a:r>
          </a:p>
          <a:p>
            <a:pPr>
              <a:buFont typeface="+mj-lt"/>
              <a:buAutoNum type="arabicPeriod"/>
            </a:pPr>
            <a:r>
              <a:rPr lang="en-GB" sz="2400" dirty="0" smtClean="0"/>
              <a:t>At </a:t>
            </a:r>
            <a:r>
              <a:rPr lang="en-GB" sz="2400" dirty="0"/>
              <a:t>the </a:t>
            </a:r>
            <a:r>
              <a:rPr lang="en-GB" sz="2400" b="1" dirty="0">
                <a:solidFill>
                  <a:srgbClr val="FF0000"/>
                </a:solidFill>
              </a:rPr>
              <a:t>application layer</a:t>
            </a:r>
            <a:r>
              <a:rPr lang="en-GB" sz="2400" dirty="0"/>
              <a:t>, the data to be exchanged is referred to as a message. </a:t>
            </a:r>
            <a:r>
              <a:rPr lang="en-GB" sz="2400" dirty="0" smtClean="0"/>
              <a:t>A message </a:t>
            </a:r>
            <a:r>
              <a:rPr lang="en-GB" sz="2400" dirty="0"/>
              <a:t>normally does not contain any header or </a:t>
            </a:r>
            <a:r>
              <a:rPr lang="en-GB" sz="2400" dirty="0" smtClean="0"/>
              <a:t>trailer. The </a:t>
            </a:r>
            <a:r>
              <a:rPr lang="en-GB" sz="2400" dirty="0"/>
              <a:t>message is passed to the transport layer</a:t>
            </a:r>
            <a:r>
              <a:rPr lang="en-GB" sz="24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GB" sz="2400" dirty="0" smtClean="0"/>
              <a:t>The </a:t>
            </a:r>
            <a:r>
              <a:rPr lang="en-GB" sz="2400" b="1" dirty="0">
                <a:solidFill>
                  <a:srgbClr val="FF0000"/>
                </a:solidFill>
              </a:rPr>
              <a:t>transport layer </a:t>
            </a:r>
            <a:r>
              <a:rPr lang="en-GB" sz="2400" dirty="0"/>
              <a:t>takes the message as the payload, the load that the </a:t>
            </a:r>
            <a:r>
              <a:rPr lang="en-GB" sz="2400" dirty="0" smtClean="0"/>
              <a:t>transport layer </a:t>
            </a:r>
            <a:r>
              <a:rPr lang="en-GB" sz="2400" dirty="0"/>
              <a:t>should take care of. It adds the transport layer header to the </a:t>
            </a:r>
            <a:r>
              <a:rPr lang="en-GB" sz="2400" dirty="0" smtClean="0"/>
              <a:t>payload which contains </a:t>
            </a:r>
            <a:r>
              <a:rPr lang="en-GB" sz="2400" dirty="0"/>
              <a:t>the identifiers of the source and destination application programs</a:t>
            </a:r>
          </a:p>
        </p:txBody>
      </p:sp>
    </p:spTree>
    <p:extLst>
      <p:ext uri="{BB962C8B-B14F-4D97-AF65-F5344CB8AC3E}">
        <p14:creationId xmlns:p14="http://schemas.microsoft.com/office/powerpoint/2010/main" val="63373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Encapsulation at the </a:t>
            </a:r>
            <a:r>
              <a:rPr lang="en-GB" dirty="0" smtClean="0"/>
              <a:t>Source…..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200" dirty="0"/>
              <a:t>The result is the transport-layer packet, which is called the </a:t>
            </a:r>
            <a:r>
              <a:rPr lang="en-GB" sz="2200" dirty="0" smtClean="0"/>
              <a:t>segment (in </a:t>
            </a:r>
            <a:r>
              <a:rPr lang="en-GB" sz="2200" dirty="0"/>
              <a:t>TCP) and the user datagram (in UDP). The transport layer then passes </a:t>
            </a:r>
            <a:r>
              <a:rPr lang="en-GB" sz="2200" dirty="0" smtClean="0"/>
              <a:t>the packet </a:t>
            </a:r>
            <a:r>
              <a:rPr lang="en-GB" sz="2200" dirty="0"/>
              <a:t>to the network layer</a:t>
            </a:r>
            <a:r>
              <a:rPr lang="en-GB" sz="22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200" dirty="0" smtClean="0"/>
              <a:t>3</a:t>
            </a:r>
            <a:r>
              <a:rPr lang="en-GB" sz="2200" b="1" dirty="0" smtClean="0">
                <a:solidFill>
                  <a:srgbClr val="FF0000"/>
                </a:solidFill>
              </a:rPr>
              <a:t>. The </a:t>
            </a:r>
            <a:r>
              <a:rPr lang="en-GB" sz="2200" b="1" dirty="0">
                <a:solidFill>
                  <a:srgbClr val="FF0000"/>
                </a:solidFill>
              </a:rPr>
              <a:t>network layer </a:t>
            </a:r>
            <a:r>
              <a:rPr lang="en-GB" sz="2200" dirty="0"/>
              <a:t>takes the transport-layer packet as data or payload and adds </a:t>
            </a:r>
            <a:r>
              <a:rPr lang="en-GB" sz="2200" dirty="0" smtClean="0"/>
              <a:t>its own </a:t>
            </a:r>
            <a:r>
              <a:rPr lang="en-GB" sz="2200" dirty="0"/>
              <a:t>header to the payload. </a:t>
            </a:r>
            <a:endParaRPr lang="en-GB" sz="2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200" dirty="0" smtClean="0"/>
              <a:t>The </a:t>
            </a:r>
            <a:r>
              <a:rPr lang="en-GB" sz="2200" dirty="0"/>
              <a:t>header contains the addresses of the source </a:t>
            </a:r>
            <a:r>
              <a:rPr lang="en-GB" sz="2200" dirty="0" smtClean="0"/>
              <a:t>and destination hosts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200" dirty="0"/>
              <a:t>The result is the network-layer </a:t>
            </a:r>
            <a:r>
              <a:rPr lang="en-GB" sz="2200" dirty="0" smtClean="0"/>
              <a:t>packet, called </a:t>
            </a:r>
            <a:r>
              <a:rPr lang="en-GB" sz="2200" dirty="0"/>
              <a:t>a </a:t>
            </a:r>
            <a:r>
              <a:rPr lang="en-GB" sz="2200" i="1" dirty="0"/>
              <a:t>datagram</a:t>
            </a:r>
            <a:r>
              <a:rPr lang="en-GB" sz="2200" dirty="0"/>
              <a:t>. </a:t>
            </a:r>
            <a:endParaRPr lang="en-GB" sz="2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200" dirty="0" smtClean="0"/>
              <a:t>The </a:t>
            </a:r>
            <a:r>
              <a:rPr lang="en-GB" sz="2200" dirty="0"/>
              <a:t>network layer then passes the packet to the data-link layer.</a:t>
            </a:r>
          </a:p>
        </p:txBody>
      </p:sp>
    </p:spTree>
    <p:extLst>
      <p:ext uri="{BB962C8B-B14F-4D97-AF65-F5344CB8AC3E}">
        <p14:creationId xmlns:p14="http://schemas.microsoft.com/office/powerpoint/2010/main" val="55937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Encapsulation at the Source…..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4. </a:t>
            </a:r>
            <a:r>
              <a:rPr lang="en-GB" sz="2400" b="1" dirty="0">
                <a:solidFill>
                  <a:srgbClr val="FF0000"/>
                </a:solidFill>
              </a:rPr>
              <a:t>The data-link layer </a:t>
            </a:r>
            <a:r>
              <a:rPr lang="en-GB" sz="2400" dirty="0"/>
              <a:t>takes the network-layer packet as data or payload and adds </a:t>
            </a:r>
            <a:r>
              <a:rPr lang="en-GB" sz="2400" dirty="0" smtClean="0"/>
              <a:t>its own </a:t>
            </a:r>
            <a:r>
              <a:rPr lang="en-GB" sz="2400" dirty="0"/>
              <a:t>header, which contains the link-layer addresses of the host or the next hop (</a:t>
            </a:r>
            <a:r>
              <a:rPr lang="en-GB" sz="2400" dirty="0" smtClean="0"/>
              <a:t>the router</a:t>
            </a:r>
            <a:r>
              <a:rPr lang="en-GB" sz="2400" dirty="0"/>
              <a:t>). The result is the link-layer packet, which is called a frame. </a:t>
            </a:r>
            <a:endParaRPr lang="en-GB" sz="2400" dirty="0" smtClean="0"/>
          </a:p>
          <a:p>
            <a:r>
              <a:rPr lang="en-GB" sz="2400" dirty="0" smtClean="0"/>
              <a:t>The </a:t>
            </a:r>
            <a:r>
              <a:rPr lang="en-GB" sz="2400" dirty="0"/>
              <a:t>frame </a:t>
            </a:r>
            <a:r>
              <a:rPr lang="en-GB" sz="2400" dirty="0" smtClean="0"/>
              <a:t>is passed </a:t>
            </a:r>
            <a:r>
              <a:rPr lang="en-GB" sz="2400" dirty="0"/>
              <a:t>to the physical layer for transmission.</a:t>
            </a:r>
          </a:p>
        </p:txBody>
      </p:sp>
    </p:spTree>
    <p:extLst>
      <p:ext uri="{BB962C8B-B14F-4D97-AF65-F5344CB8AC3E}">
        <p14:creationId xmlns:p14="http://schemas.microsoft.com/office/powerpoint/2010/main" val="3084993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i="1" dirty="0" err="1"/>
              <a:t>Decapsulation</a:t>
            </a:r>
            <a:r>
              <a:rPr lang="en-GB" b="1" i="1" dirty="0"/>
              <a:t> and Encapsulation at the Router</a:t>
            </a:r>
            <a:br>
              <a:rPr lang="en-GB" b="1" i="1" dirty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76" y="2160589"/>
            <a:ext cx="6249864" cy="406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180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i="1" dirty="0" err="1"/>
              <a:t>Decapsulation</a:t>
            </a:r>
            <a:r>
              <a:rPr lang="en-GB" b="1" i="1" dirty="0"/>
              <a:t> and Encapsulation at the Router</a:t>
            </a:r>
            <a:br>
              <a:rPr lang="en-GB" b="1" i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At </a:t>
            </a:r>
            <a:r>
              <a:rPr lang="en-GB" sz="2000" dirty="0"/>
              <a:t>the router, we have both </a:t>
            </a:r>
            <a:r>
              <a:rPr lang="en-GB" sz="2000" dirty="0" err="1"/>
              <a:t>decapsulation</a:t>
            </a:r>
            <a:r>
              <a:rPr lang="en-GB" sz="2000" dirty="0"/>
              <a:t> and encapsulation because the router is </a:t>
            </a:r>
            <a:r>
              <a:rPr lang="en-GB" sz="2000" dirty="0" smtClean="0"/>
              <a:t>connected to </a:t>
            </a:r>
            <a:r>
              <a:rPr lang="en-GB" sz="2000" dirty="0"/>
              <a:t>two or more links.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000" b="1" dirty="0"/>
              <a:t>1. </a:t>
            </a:r>
            <a:r>
              <a:rPr lang="en-GB" sz="2000" dirty="0"/>
              <a:t>After the set of bits are delivered to the data-link layer, this layer </a:t>
            </a:r>
            <a:r>
              <a:rPr lang="en-GB" sz="2000" dirty="0" err="1"/>
              <a:t>decapsulates</a:t>
            </a:r>
            <a:r>
              <a:rPr lang="en-GB" sz="2000" dirty="0"/>
              <a:t> </a:t>
            </a:r>
            <a:r>
              <a:rPr lang="en-GB" sz="2000" dirty="0" smtClean="0"/>
              <a:t>the datagram </a:t>
            </a:r>
            <a:r>
              <a:rPr lang="en-GB" sz="2000" dirty="0"/>
              <a:t>from the frame and passes it to the network layer.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000" b="1" dirty="0"/>
              <a:t>2. </a:t>
            </a:r>
            <a:r>
              <a:rPr lang="en-GB" sz="2000" dirty="0"/>
              <a:t>The </a:t>
            </a:r>
            <a:r>
              <a:rPr lang="en-GB" sz="2000" dirty="0">
                <a:solidFill>
                  <a:srgbClr val="FF0000"/>
                </a:solidFill>
              </a:rPr>
              <a:t>network layer </a:t>
            </a:r>
            <a:r>
              <a:rPr lang="en-GB" sz="2000" dirty="0"/>
              <a:t>only inspects the source and destination addresses in the </a:t>
            </a:r>
            <a:r>
              <a:rPr lang="en-GB" sz="2000" dirty="0" smtClean="0"/>
              <a:t>datagram header </a:t>
            </a:r>
            <a:r>
              <a:rPr lang="en-GB" sz="2000" dirty="0"/>
              <a:t>and consults its forwarding table to find the next hop to which the datagram is </a:t>
            </a:r>
            <a:r>
              <a:rPr lang="en-GB" sz="2000" dirty="0" smtClean="0"/>
              <a:t>to be </a:t>
            </a:r>
            <a:r>
              <a:rPr lang="en-GB" sz="2000" dirty="0"/>
              <a:t>delivered. </a:t>
            </a:r>
            <a:endParaRPr lang="en-GB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 smtClean="0"/>
              <a:t>The </a:t>
            </a:r>
            <a:r>
              <a:rPr lang="en-GB" sz="2000" dirty="0"/>
              <a:t>datagram is then passed to the data-link layer of the next link.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000" b="1" dirty="0"/>
              <a:t>3. </a:t>
            </a:r>
            <a:r>
              <a:rPr lang="en-GB" sz="2000" dirty="0">
                <a:solidFill>
                  <a:srgbClr val="FF0000"/>
                </a:solidFill>
              </a:rPr>
              <a:t>The data-link layer </a:t>
            </a:r>
            <a:r>
              <a:rPr lang="en-GB" sz="2000" dirty="0"/>
              <a:t>of the next link encapsulates the datagram in a frame </a:t>
            </a:r>
            <a:r>
              <a:rPr lang="en-GB" sz="2000" dirty="0" smtClean="0"/>
              <a:t>and passes </a:t>
            </a:r>
            <a:r>
              <a:rPr lang="en-GB" sz="2000" dirty="0"/>
              <a:t>it to the physical layer for transmission.</a:t>
            </a:r>
          </a:p>
        </p:txBody>
      </p:sp>
    </p:spTree>
    <p:extLst>
      <p:ext uri="{BB962C8B-B14F-4D97-AF65-F5344CB8AC3E}">
        <p14:creationId xmlns:p14="http://schemas.microsoft.com/office/powerpoint/2010/main" val="2401715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Decapsulation</a:t>
            </a:r>
            <a:r>
              <a:rPr lang="en-GB" dirty="0"/>
              <a:t> at the Destination Host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At </a:t>
            </a:r>
            <a:r>
              <a:rPr lang="en-GB" sz="2800" dirty="0"/>
              <a:t>the destination host, each layer only </a:t>
            </a:r>
            <a:r>
              <a:rPr lang="en-GB" sz="2800" dirty="0" err="1"/>
              <a:t>decapsulates</a:t>
            </a:r>
            <a:r>
              <a:rPr lang="en-GB" sz="2800" dirty="0"/>
              <a:t> the packet received, removes </a:t>
            </a:r>
            <a:r>
              <a:rPr lang="en-GB" sz="2800" dirty="0" smtClean="0"/>
              <a:t>the payload</a:t>
            </a:r>
            <a:r>
              <a:rPr lang="en-GB" sz="2800" dirty="0"/>
              <a:t>, and delivers the payload to the next-higher layer protocol until the </a:t>
            </a:r>
            <a:r>
              <a:rPr lang="en-GB" sz="2800" dirty="0" smtClean="0"/>
              <a:t>message reaches </a:t>
            </a:r>
            <a:r>
              <a:rPr lang="en-GB" sz="2800" dirty="0"/>
              <a:t>the application layer</a:t>
            </a:r>
          </a:p>
        </p:txBody>
      </p:sp>
    </p:spTree>
    <p:extLst>
      <p:ext uri="{BB962C8B-B14F-4D97-AF65-F5344CB8AC3E}">
        <p14:creationId xmlns:p14="http://schemas.microsoft.com/office/powerpoint/2010/main" val="2530554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26" y="1270000"/>
            <a:ext cx="4675284" cy="513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17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Description of </a:t>
            </a:r>
            <a:r>
              <a:rPr lang="en-GB" b="1" dirty="0" smtClean="0"/>
              <a:t>Layers (TCP/IP Protocol Suite)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933" y="2160589"/>
            <a:ext cx="3929712" cy="388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852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Physical Layer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4245"/>
            <a:ext cx="9134178" cy="3880773"/>
          </a:xfrm>
        </p:spPr>
        <p:txBody>
          <a:bodyPr>
            <a:noAutofit/>
          </a:bodyPr>
          <a:lstStyle/>
          <a:p>
            <a:r>
              <a:rPr lang="en-GB" sz="2200" dirty="0" smtClean="0"/>
              <a:t>Physical </a:t>
            </a:r>
            <a:r>
              <a:rPr lang="en-GB" sz="2200" dirty="0"/>
              <a:t>layer is responsible for carrying individual bits in a </a:t>
            </a:r>
            <a:r>
              <a:rPr lang="en-GB" sz="2200" dirty="0" smtClean="0"/>
              <a:t>frame across </a:t>
            </a:r>
            <a:r>
              <a:rPr lang="en-GB" sz="2200" dirty="0"/>
              <a:t>the link</a:t>
            </a:r>
            <a:r>
              <a:rPr lang="en-GB" sz="2200" dirty="0" smtClean="0"/>
              <a:t>.</a:t>
            </a:r>
          </a:p>
          <a:p>
            <a:r>
              <a:rPr lang="en-GB" sz="2200" dirty="0" smtClean="0"/>
              <a:t>There </a:t>
            </a:r>
            <a:r>
              <a:rPr lang="en-GB" sz="2200" dirty="0"/>
              <a:t>is another, hidden layer, the transmission media, </a:t>
            </a:r>
            <a:r>
              <a:rPr lang="en-GB" sz="2200" dirty="0" smtClean="0"/>
              <a:t>under the </a:t>
            </a:r>
            <a:r>
              <a:rPr lang="en-GB" sz="2200" dirty="0"/>
              <a:t>physical layer</a:t>
            </a:r>
            <a:r>
              <a:rPr lang="en-GB" sz="2200" dirty="0" smtClean="0"/>
              <a:t>.</a:t>
            </a:r>
          </a:p>
          <a:p>
            <a:r>
              <a:rPr lang="en-GB" sz="2200" dirty="0"/>
              <a:t>Two devices are connected by a transmission medium (cable or air).</a:t>
            </a:r>
          </a:p>
          <a:p>
            <a:r>
              <a:rPr lang="en-GB" sz="2200" dirty="0"/>
              <a:t>We need to know that the transmission medium does not carry bits; it carries </a:t>
            </a:r>
            <a:r>
              <a:rPr lang="en-GB" sz="2200" dirty="0" smtClean="0"/>
              <a:t>electrical or </a:t>
            </a:r>
            <a:r>
              <a:rPr lang="en-GB" sz="2200" dirty="0"/>
              <a:t>optical signals</a:t>
            </a:r>
            <a:r>
              <a:rPr lang="en-GB" sz="2200" dirty="0" smtClean="0"/>
              <a:t>.</a:t>
            </a:r>
          </a:p>
          <a:p>
            <a:r>
              <a:rPr lang="en-GB" sz="2200" dirty="0"/>
              <a:t>So the bits received in a frame from the data-link layer are </a:t>
            </a:r>
            <a:r>
              <a:rPr lang="en-GB" sz="2200" dirty="0" smtClean="0"/>
              <a:t>transformed and </a:t>
            </a:r>
            <a:r>
              <a:rPr lang="en-GB" sz="2200" dirty="0"/>
              <a:t>sent through the transmission media, but we can think that the logical </a:t>
            </a:r>
            <a:r>
              <a:rPr lang="en-GB" sz="2200" dirty="0" smtClean="0"/>
              <a:t>unit between </a:t>
            </a:r>
            <a:r>
              <a:rPr lang="en-GB" sz="2200" dirty="0"/>
              <a:t>two physical layers in two devices is a </a:t>
            </a:r>
            <a:r>
              <a:rPr lang="en-GB" sz="2200" i="1" dirty="0"/>
              <a:t>bit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227209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15" y="609600"/>
            <a:ext cx="9914149" cy="564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00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/>
              <a:t>2. Data-link </a:t>
            </a:r>
            <a:r>
              <a:rPr lang="en-GB" b="1" i="1" dirty="0"/>
              <a:t>Layer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The routers are responsible for choosing the </a:t>
            </a:r>
            <a:r>
              <a:rPr lang="en-GB" sz="2400" i="1" dirty="0"/>
              <a:t>best </a:t>
            </a:r>
            <a:r>
              <a:rPr lang="en-GB" sz="2400" dirty="0"/>
              <a:t>links</a:t>
            </a:r>
            <a:r>
              <a:rPr lang="en-GB" sz="2400" dirty="0" smtClean="0"/>
              <a:t>.</a:t>
            </a:r>
          </a:p>
          <a:p>
            <a:r>
              <a:rPr lang="en-GB" sz="2400" dirty="0"/>
              <a:t>the data-link layer </a:t>
            </a:r>
            <a:r>
              <a:rPr lang="en-GB" sz="2400" dirty="0" smtClean="0"/>
              <a:t>is responsible </a:t>
            </a:r>
            <a:r>
              <a:rPr lang="en-GB" sz="2400" dirty="0"/>
              <a:t>for taking the datagram and moving it across the link. </a:t>
            </a:r>
            <a:endParaRPr lang="en-GB" sz="2400" dirty="0" smtClean="0"/>
          </a:p>
          <a:p>
            <a:r>
              <a:rPr lang="en-GB" sz="2400" dirty="0" smtClean="0"/>
              <a:t>The </a:t>
            </a:r>
            <a:r>
              <a:rPr lang="en-GB" sz="2400" dirty="0"/>
              <a:t>link can be </a:t>
            </a:r>
            <a:r>
              <a:rPr lang="en-GB" sz="2400" dirty="0" smtClean="0"/>
              <a:t>a wired </a:t>
            </a:r>
            <a:r>
              <a:rPr lang="en-GB" sz="2400" dirty="0"/>
              <a:t>LAN with a link-layer switch, a wireless LAN, a wired WAN, or a </a:t>
            </a:r>
            <a:r>
              <a:rPr lang="en-GB" sz="2400" dirty="0" smtClean="0"/>
              <a:t>wireless WAN.</a:t>
            </a:r>
          </a:p>
          <a:p>
            <a:r>
              <a:rPr lang="en-GB" sz="2400" dirty="0"/>
              <a:t>The data-link layer takes a </a:t>
            </a:r>
            <a:r>
              <a:rPr lang="en-GB" sz="2400" dirty="0" smtClean="0"/>
              <a:t>datagram and </a:t>
            </a:r>
            <a:r>
              <a:rPr lang="en-GB" sz="2400" dirty="0"/>
              <a:t>encapsulates it in a packet called a </a:t>
            </a:r>
            <a:r>
              <a:rPr lang="en-GB" sz="2400" i="1" dirty="0"/>
              <a:t>frame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8302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/>
              <a:t>3. Network </a:t>
            </a:r>
            <a:r>
              <a:rPr lang="en-GB" b="1" i="1" dirty="0"/>
              <a:t>Layer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10513"/>
            <a:ext cx="8596668" cy="4230850"/>
          </a:xfrm>
        </p:spPr>
        <p:txBody>
          <a:bodyPr>
            <a:normAutofit/>
          </a:bodyPr>
          <a:lstStyle/>
          <a:p>
            <a:r>
              <a:rPr lang="en-GB" sz="2200" dirty="0"/>
              <a:t>The network layer is responsible for creating a connection between the source </a:t>
            </a:r>
            <a:r>
              <a:rPr lang="en-GB" sz="2200" dirty="0" smtClean="0"/>
              <a:t>computer and </a:t>
            </a:r>
            <a:r>
              <a:rPr lang="en-GB" sz="2200" dirty="0"/>
              <a:t>the destination computer. The communication at the network layer is host-to-host.</a:t>
            </a:r>
          </a:p>
          <a:p>
            <a:r>
              <a:rPr lang="en-GB" sz="2200" dirty="0"/>
              <a:t>However, since there can be several routers from the source to the destination, the </a:t>
            </a:r>
            <a:r>
              <a:rPr lang="en-GB" sz="2200" dirty="0" smtClean="0"/>
              <a:t>routers in </a:t>
            </a:r>
            <a:r>
              <a:rPr lang="en-GB" sz="2200" dirty="0"/>
              <a:t>the path are responsible for choosing the best route for each </a:t>
            </a:r>
            <a:r>
              <a:rPr lang="en-GB" sz="2200" dirty="0" smtClean="0"/>
              <a:t>packet</a:t>
            </a:r>
          </a:p>
          <a:p>
            <a:r>
              <a:rPr lang="en-GB" sz="2200" dirty="0"/>
              <a:t>The network layer in the Internet includes the main protocol, Internet </a:t>
            </a:r>
            <a:r>
              <a:rPr lang="en-GB" sz="2200" dirty="0" smtClean="0"/>
              <a:t>Protocol (IP</a:t>
            </a:r>
            <a:r>
              <a:rPr lang="en-GB" sz="2200" dirty="0"/>
              <a:t>), that defines the format of the packet, called a datagram at the network layer. </a:t>
            </a:r>
            <a:endParaRPr lang="en-GB" sz="2200" dirty="0" smtClean="0"/>
          </a:p>
          <a:p>
            <a:r>
              <a:rPr lang="en-GB" sz="2200" dirty="0" smtClean="0"/>
              <a:t>IP also </a:t>
            </a:r>
            <a:r>
              <a:rPr lang="en-GB" sz="2200" dirty="0"/>
              <a:t>defines the format and the structure of addresses used in this layer.</a:t>
            </a:r>
          </a:p>
        </p:txBody>
      </p:sp>
    </p:spTree>
    <p:extLst>
      <p:ext uri="{BB962C8B-B14F-4D97-AF65-F5344CB8AC3E}">
        <p14:creationId xmlns:p14="http://schemas.microsoft.com/office/powerpoint/2010/main" val="3731570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The network layer also has some auxiliary protocols that help IP in its delivery </a:t>
            </a:r>
            <a:r>
              <a:rPr lang="en-GB" sz="2200" dirty="0" smtClean="0"/>
              <a:t>and routing </a:t>
            </a:r>
            <a:r>
              <a:rPr lang="en-GB" sz="2200" dirty="0"/>
              <a:t>tasks. </a:t>
            </a:r>
            <a:endParaRPr lang="en-GB" sz="2200" dirty="0" smtClean="0"/>
          </a:p>
          <a:p>
            <a:r>
              <a:rPr lang="en-GB" sz="2200" dirty="0" smtClean="0"/>
              <a:t>The </a:t>
            </a:r>
            <a:r>
              <a:rPr lang="en-GB" sz="2200" dirty="0"/>
              <a:t>Internet Control Message Protocol (ICMP) helps IP to report </a:t>
            </a:r>
            <a:r>
              <a:rPr lang="en-GB" sz="2200" dirty="0" smtClean="0"/>
              <a:t>some problems </a:t>
            </a:r>
            <a:r>
              <a:rPr lang="en-GB" sz="2200" dirty="0"/>
              <a:t>when routing a packet. </a:t>
            </a:r>
            <a:endParaRPr lang="en-GB" sz="2200" dirty="0" smtClean="0"/>
          </a:p>
          <a:p>
            <a:r>
              <a:rPr lang="en-GB" sz="2200" dirty="0" smtClean="0"/>
              <a:t>The </a:t>
            </a:r>
            <a:r>
              <a:rPr lang="en-GB" sz="2200" dirty="0"/>
              <a:t>Internet Group Management Protocol (IGMP) </a:t>
            </a:r>
            <a:r>
              <a:rPr lang="en-GB" sz="2200" dirty="0" smtClean="0"/>
              <a:t>is another </a:t>
            </a:r>
            <a:r>
              <a:rPr lang="en-GB" sz="2200" dirty="0"/>
              <a:t>protocol that helps IP in multitasking. </a:t>
            </a:r>
            <a:endParaRPr lang="en-GB" sz="2200" dirty="0" smtClean="0"/>
          </a:p>
          <a:p>
            <a:r>
              <a:rPr lang="en-GB" sz="2200" dirty="0" smtClean="0"/>
              <a:t>The </a:t>
            </a:r>
            <a:r>
              <a:rPr lang="en-GB" sz="2200" dirty="0"/>
              <a:t>Dynamic Host Configuration </a:t>
            </a:r>
            <a:r>
              <a:rPr lang="en-GB" sz="2200" dirty="0" smtClean="0"/>
              <a:t>Protocol (DHCP</a:t>
            </a:r>
            <a:r>
              <a:rPr lang="en-GB" sz="2200" dirty="0"/>
              <a:t>) helps IP to get the network-layer address for a host. </a:t>
            </a:r>
            <a:endParaRPr lang="en-GB" sz="2200" dirty="0" smtClean="0"/>
          </a:p>
          <a:p>
            <a:r>
              <a:rPr lang="en-GB" sz="2200" dirty="0" smtClean="0"/>
              <a:t>The </a:t>
            </a:r>
            <a:r>
              <a:rPr lang="en-GB" sz="2200" dirty="0"/>
              <a:t>Address </a:t>
            </a:r>
            <a:r>
              <a:rPr lang="en-GB" sz="2200" dirty="0" smtClean="0"/>
              <a:t>Resolution Protocol </a:t>
            </a:r>
            <a:r>
              <a:rPr lang="en-GB" sz="2200" dirty="0"/>
              <a:t>(ARP)</a:t>
            </a:r>
          </a:p>
        </p:txBody>
      </p:sp>
    </p:spTree>
    <p:extLst>
      <p:ext uri="{BB962C8B-B14F-4D97-AF65-F5344CB8AC3E}">
        <p14:creationId xmlns:p14="http://schemas.microsoft.com/office/powerpoint/2010/main" val="12307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/>
              <a:t>4. Transport </a:t>
            </a:r>
            <a:r>
              <a:rPr lang="en-GB" b="1" i="1" dirty="0"/>
              <a:t>Layer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200" dirty="0"/>
              <a:t>The logical connection at the transport layer is also end-to-end. </a:t>
            </a:r>
            <a:endParaRPr lang="en-GB" sz="2200" dirty="0" smtClean="0"/>
          </a:p>
          <a:p>
            <a:r>
              <a:rPr lang="en-GB" sz="2200" dirty="0" smtClean="0"/>
              <a:t>The </a:t>
            </a:r>
            <a:r>
              <a:rPr lang="en-GB" sz="2200" dirty="0"/>
              <a:t>transport layer at </a:t>
            </a:r>
            <a:r>
              <a:rPr lang="en-GB" sz="2200" dirty="0" smtClean="0"/>
              <a:t>the source </a:t>
            </a:r>
            <a:r>
              <a:rPr lang="en-GB" sz="2200" dirty="0"/>
              <a:t>host gets the message from the application layer, encapsulates it in a </a:t>
            </a:r>
            <a:r>
              <a:rPr lang="en-GB" sz="2200" dirty="0" smtClean="0"/>
              <a:t>transport layer packet </a:t>
            </a:r>
            <a:r>
              <a:rPr lang="en-GB" sz="2200" dirty="0"/>
              <a:t>(called a </a:t>
            </a:r>
            <a:r>
              <a:rPr lang="en-GB" sz="2200" i="1" dirty="0"/>
              <a:t>segment </a:t>
            </a:r>
            <a:r>
              <a:rPr lang="en-GB" sz="2200" dirty="0"/>
              <a:t>or a </a:t>
            </a:r>
            <a:r>
              <a:rPr lang="en-GB" sz="2200" i="1" dirty="0"/>
              <a:t>user datagram </a:t>
            </a:r>
            <a:r>
              <a:rPr lang="en-GB" sz="2200" dirty="0"/>
              <a:t>in different protocols) and sends </a:t>
            </a:r>
            <a:r>
              <a:rPr lang="en-GB" sz="2200" dirty="0" smtClean="0"/>
              <a:t>it, </a:t>
            </a:r>
          </a:p>
          <a:p>
            <a:r>
              <a:rPr lang="en-GB" sz="2200" dirty="0" smtClean="0"/>
              <a:t>In </a:t>
            </a:r>
            <a:r>
              <a:rPr lang="en-GB" sz="2200" dirty="0"/>
              <a:t>other words, the transport layer is responsible for giving services to the </a:t>
            </a:r>
            <a:r>
              <a:rPr lang="en-GB" sz="2200" dirty="0" smtClean="0"/>
              <a:t>application layer</a:t>
            </a:r>
            <a:r>
              <a:rPr lang="en-GB" sz="2200" dirty="0"/>
              <a:t>: to get a message from an application program running on the source </a:t>
            </a:r>
            <a:r>
              <a:rPr lang="en-GB" sz="2200" dirty="0" smtClean="0"/>
              <a:t>host transport-layer </a:t>
            </a:r>
            <a:r>
              <a:rPr lang="en-GB" sz="2200" dirty="0"/>
              <a:t>protocols in the Internet, each </a:t>
            </a:r>
            <a:r>
              <a:rPr lang="en-GB" sz="2200" dirty="0" smtClean="0"/>
              <a:t>designed for </a:t>
            </a:r>
            <a:r>
              <a:rPr lang="en-GB" sz="2200" dirty="0"/>
              <a:t>some specific task. </a:t>
            </a:r>
            <a:endParaRPr lang="en-GB" sz="2200" dirty="0" smtClean="0"/>
          </a:p>
          <a:p>
            <a:r>
              <a:rPr lang="en-GB" sz="2200" dirty="0" smtClean="0"/>
              <a:t>The </a:t>
            </a:r>
            <a:r>
              <a:rPr lang="en-GB" sz="2200" dirty="0"/>
              <a:t>main protocol, Transmission Control Protocol (TCP</a:t>
            </a:r>
            <a:r>
              <a:rPr lang="en-GB" sz="2200" dirty="0" smtClean="0"/>
              <a:t>), and UDP </a:t>
            </a:r>
            <a:r>
              <a:rPr lang="en-GB" sz="2200" dirty="0" smtClean="0"/>
              <a:t>(User </a:t>
            </a:r>
            <a:r>
              <a:rPr lang="en-GB" sz="2200" dirty="0"/>
              <a:t>Datagram Protocol (UDP</a:t>
            </a:r>
            <a:r>
              <a:rPr lang="en-GB" sz="2200" dirty="0" smtClean="0"/>
              <a:t>))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901900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 Application </a:t>
            </a:r>
            <a:r>
              <a:rPr lang="en-GB" dirty="0"/>
              <a:t>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The two application layers exchange messages between each other as </a:t>
            </a:r>
            <a:r>
              <a:rPr lang="en-GB" sz="2400" dirty="0" smtClean="0"/>
              <a:t>though there </a:t>
            </a:r>
            <a:r>
              <a:rPr lang="en-GB" sz="2400" dirty="0"/>
              <a:t>were a bridge between the two layers. </a:t>
            </a:r>
            <a:endParaRPr lang="en-GB" sz="2400" dirty="0" smtClean="0"/>
          </a:p>
          <a:p>
            <a:r>
              <a:rPr lang="en-GB" sz="2400" dirty="0" smtClean="0"/>
              <a:t>However</a:t>
            </a:r>
            <a:r>
              <a:rPr lang="en-GB" sz="2400" dirty="0"/>
              <a:t>, we should know that the </a:t>
            </a:r>
            <a:r>
              <a:rPr lang="en-GB" sz="2400" dirty="0" smtClean="0"/>
              <a:t>communication is </a:t>
            </a:r>
            <a:r>
              <a:rPr lang="en-GB" sz="2400" dirty="0"/>
              <a:t>done through all the layers</a:t>
            </a:r>
            <a:r>
              <a:rPr lang="en-GB" sz="2400" dirty="0" smtClean="0"/>
              <a:t>.</a:t>
            </a:r>
          </a:p>
          <a:p>
            <a:r>
              <a:rPr lang="en-GB" sz="2400" dirty="0"/>
              <a:t>Communication at the application layer is between two processes (</a:t>
            </a:r>
            <a:r>
              <a:rPr lang="en-GB" sz="2400" dirty="0" smtClean="0"/>
              <a:t>two programs running </a:t>
            </a:r>
            <a:r>
              <a:rPr lang="en-GB" sz="2400" dirty="0"/>
              <a:t>at this layer). </a:t>
            </a:r>
            <a:endParaRPr lang="en-GB" sz="2400" dirty="0" smtClean="0"/>
          </a:p>
          <a:p>
            <a:r>
              <a:rPr lang="en-GB" sz="2400" dirty="0" smtClean="0"/>
              <a:t>To </a:t>
            </a:r>
            <a:r>
              <a:rPr lang="en-GB" sz="2400" dirty="0"/>
              <a:t>communicate, a process sends a request to the other </a:t>
            </a:r>
            <a:r>
              <a:rPr lang="en-GB" sz="2400" dirty="0" smtClean="0"/>
              <a:t>process and </a:t>
            </a:r>
            <a:r>
              <a:rPr lang="en-GB" sz="2400" dirty="0"/>
              <a:t>receives a response.</a:t>
            </a:r>
          </a:p>
        </p:txBody>
      </p:sp>
    </p:spTree>
    <p:extLst>
      <p:ext uri="{BB962C8B-B14F-4D97-AF65-F5344CB8AC3E}">
        <p14:creationId xmlns:p14="http://schemas.microsoft.com/office/powerpoint/2010/main" val="4594343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1110</Words>
  <Application>Microsoft Office PowerPoint</Application>
  <PresentationFormat>Widescreen</PresentationFormat>
  <Paragraphs>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Trebuchet MS</vt:lpstr>
      <vt:lpstr>Wingdings</vt:lpstr>
      <vt:lpstr>Wingdings 3</vt:lpstr>
      <vt:lpstr>Facet</vt:lpstr>
      <vt:lpstr>Computer Networks</vt:lpstr>
      <vt:lpstr>Description of Layers (TCP/IP Protocol Suite)</vt:lpstr>
      <vt:lpstr>1. Physical Layer</vt:lpstr>
      <vt:lpstr>PowerPoint Presentation</vt:lpstr>
      <vt:lpstr>2. Data-link Layer</vt:lpstr>
      <vt:lpstr>3. Network Layer</vt:lpstr>
      <vt:lpstr>PowerPoint Presentation</vt:lpstr>
      <vt:lpstr>4. Transport Layer</vt:lpstr>
      <vt:lpstr>5. Application Layer</vt:lpstr>
      <vt:lpstr>Protocols of App layer</vt:lpstr>
      <vt:lpstr>Encapsulation and Decapsulation</vt:lpstr>
      <vt:lpstr>Encapsulation at the Source Host </vt:lpstr>
      <vt:lpstr>Encapsulation at the Source…..</vt:lpstr>
      <vt:lpstr>Encapsulation at the Source…..</vt:lpstr>
      <vt:lpstr>Decapsulation and Encapsulation at the Router </vt:lpstr>
      <vt:lpstr>Decapsulation and Encapsulation at the Router </vt:lpstr>
      <vt:lpstr>Decapsulation at the Destination Host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user</dc:creator>
  <cp:lastModifiedBy>user</cp:lastModifiedBy>
  <cp:revision>41</cp:revision>
  <dcterms:created xsi:type="dcterms:W3CDTF">2020-03-06T18:22:42Z</dcterms:created>
  <dcterms:modified xsi:type="dcterms:W3CDTF">2020-06-23T19:06:54Z</dcterms:modified>
</cp:coreProperties>
</file>